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74" r:id="rId2"/>
    <p:sldId id="256" r:id="rId3"/>
    <p:sldId id="257" r:id="rId4"/>
    <p:sldId id="258" r:id="rId5"/>
    <p:sldId id="261" r:id="rId6"/>
    <p:sldId id="262" r:id="rId7"/>
    <p:sldId id="263" r:id="rId8"/>
    <p:sldId id="273" r:id="rId9"/>
    <p:sldId id="264" r:id="rId10"/>
    <p:sldId id="259" r:id="rId11"/>
    <p:sldId id="260" r:id="rId12"/>
    <p:sldId id="270" r:id="rId13"/>
    <p:sldId id="271" r:id="rId14"/>
    <p:sldId id="265" r:id="rId15"/>
    <p:sldId id="272" r:id="rId16"/>
    <p:sldId id="266" r:id="rId17"/>
    <p:sldId id="267" r:id="rId18"/>
    <p:sldId id="268" r:id="rId19"/>
    <p:sldId id="269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5386-97E4-49B7-80E9-3536DDBDC79B}" type="datetimeFigureOut">
              <a:rPr lang="zh-TW" altLang="en-US" smtClean="0"/>
              <a:t>2016/1/6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8A7B7-8A84-41EC-A259-22A5DDDEEB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22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班級座位表</a:t>
            </a:r>
            <a:endParaRPr lang="zh-TW" altLang="en-US" sz="72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751271"/>
              </p:ext>
            </p:extLst>
          </p:nvPr>
        </p:nvGraphicFramePr>
        <p:xfrm>
          <a:off x="2810164" y="1905000"/>
          <a:ext cx="8477208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736"/>
                <a:gridCol w="2825736"/>
                <a:gridCol w="2825736"/>
              </a:tblGrid>
              <a:tr h="6359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903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902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901</a:t>
                      </a:r>
                      <a:endParaRPr lang="zh-TW" altLang="en-US" sz="3600" dirty="0"/>
                    </a:p>
                  </a:txBody>
                  <a:tcPr anchor="ctr"/>
                </a:tc>
              </a:tr>
              <a:tr h="6359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906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905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904</a:t>
                      </a:r>
                      <a:endParaRPr lang="zh-TW" altLang="en-US" sz="3600" dirty="0"/>
                    </a:p>
                  </a:txBody>
                  <a:tcPr anchor="ctr"/>
                </a:tc>
              </a:tr>
              <a:tr h="6359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909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908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907</a:t>
                      </a:r>
                      <a:endParaRPr lang="zh-TW" altLang="en-US" sz="3600" dirty="0"/>
                    </a:p>
                  </a:txBody>
                  <a:tcPr anchor="ctr"/>
                </a:tc>
              </a:tr>
              <a:tr h="6359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912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911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910</a:t>
                      </a:r>
                      <a:endParaRPr lang="zh-TW" altLang="en-US" sz="3600" dirty="0"/>
                    </a:p>
                  </a:txBody>
                  <a:tcPr anchor="ctr"/>
                </a:tc>
              </a:tr>
              <a:tr h="6359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915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914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913</a:t>
                      </a:r>
                      <a:endParaRPr lang="zh-TW" altLang="en-US" sz="3600" dirty="0"/>
                    </a:p>
                  </a:txBody>
                  <a:tcPr anchor="ctr"/>
                </a:tc>
              </a:tr>
              <a:tr h="6359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918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917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916</a:t>
                      </a:r>
                      <a:endParaRPr lang="zh-TW" altLang="en-US" sz="3600" dirty="0"/>
                    </a:p>
                  </a:txBody>
                  <a:tcPr anchor="ctr"/>
                </a:tc>
              </a:tr>
              <a:tr h="635961">
                <a:tc>
                  <a:txBody>
                    <a:bodyPr/>
                    <a:lstStyle/>
                    <a:p>
                      <a:pPr algn="ctr"/>
                      <a:endParaRPr lang="zh-TW" alt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919</a:t>
                      </a:r>
                      <a:endParaRPr lang="zh-TW" altLang="en-U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免試入學招生區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台灣全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93" y="1857597"/>
            <a:ext cx="4552349" cy="50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50724"/>
          </a:xfrm>
        </p:spPr>
        <p:txBody>
          <a:bodyPr>
            <a:normAutofit/>
          </a:bodyPr>
          <a:lstStyle/>
          <a:p>
            <a:r>
              <a:rPr lang="zh-TW" altLang="zh-TW" sz="2800" dirty="0" smtClean="0"/>
              <a:t>學生</a:t>
            </a:r>
            <a:r>
              <a:rPr lang="zh-TW" altLang="zh-TW" sz="2800" dirty="0"/>
              <a:t>就讀或畢業國中學籍所在免試就學區，未設可供學生適性選擇之高中職課程群別或產業特殊需求類科者。</a:t>
            </a:r>
          </a:p>
          <a:p>
            <a:r>
              <a:rPr lang="zh-TW" altLang="zh-TW" sz="2800" dirty="0" smtClean="0"/>
              <a:t>學生</a:t>
            </a:r>
            <a:r>
              <a:rPr lang="zh-TW" altLang="zh-TW" sz="2800" dirty="0"/>
              <a:t>因搬家遷徙者。</a:t>
            </a:r>
          </a:p>
          <a:p>
            <a:r>
              <a:rPr lang="zh-TW" altLang="zh-TW" sz="2800" dirty="0" smtClean="0"/>
              <a:t>學生</a:t>
            </a:r>
            <a:r>
              <a:rPr lang="zh-TW" altLang="zh-TW" sz="2800" dirty="0"/>
              <a:t>在國中階段跨區就學，但未遷移戶籍，並計畫返回原戶籍所在地就學者。</a:t>
            </a:r>
          </a:p>
          <a:p>
            <a:r>
              <a:rPr lang="zh-TW" altLang="zh-TW" sz="2800" dirty="0" smtClean="0"/>
              <a:t>其他</a:t>
            </a:r>
            <a:r>
              <a:rPr lang="zh-TW" altLang="zh-TW" sz="2800" dirty="0"/>
              <a:t>經核定之特殊因素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一旦申請成功，</a:t>
            </a:r>
            <a:r>
              <a:rPr lang="zh-TW" altLang="en-US" sz="2800" dirty="0"/>
              <a:t>即</a:t>
            </a:r>
            <a:r>
              <a:rPr lang="zh-TW" altLang="en-US" sz="2800" dirty="0" smtClean="0"/>
              <a:t>為當</a:t>
            </a:r>
            <a:r>
              <a:rPr lang="zh-TW" altLang="en-US" sz="2800" dirty="0"/>
              <a:t>區</a:t>
            </a:r>
            <a:r>
              <a:rPr lang="zh-TW" altLang="en-US" sz="2800" dirty="0" smtClean="0"/>
              <a:t>之個別報名學生。</a:t>
            </a:r>
            <a:endParaRPr lang="zh-TW" altLang="en-US" sz="28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免試入學跨區條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</a:t>
            </a:r>
          </a:p>
        </p:txBody>
      </p:sp>
    </p:spTree>
    <p:extLst>
      <p:ext uri="{BB962C8B-B14F-4D97-AF65-F5344CB8AC3E}">
        <p14:creationId xmlns:p14="http://schemas.microsoft.com/office/powerpoint/2010/main" val="23081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其他入學方式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五專加入各免試入學區招生名額內，類似高中升大學的澎湖保送名額</a:t>
            </a:r>
            <a:endParaRPr lang="en-US" altLang="zh-TW" sz="4000" dirty="0" smtClean="0"/>
          </a:p>
          <a:p>
            <a:r>
              <a:rPr lang="zh-TW" altLang="en-US" sz="4000" dirty="0" smtClean="0"/>
              <a:t>這些五專名額比序積分跟上面所說的</a:t>
            </a:r>
            <a:r>
              <a:rPr lang="zh-TW" altLang="en-US" sz="4000" dirty="0" smtClean="0">
                <a:solidFill>
                  <a:srgbClr val="FF0000"/>
                </a:solidFill>
              </a:rPr>
              <a:t>澎湖區高中職免試比序</a:t>
            </a:r>
            <a:r>
              <a:rPr lang="zh-TW" altLang="en-US" sz="4000" dirty="0" smtClean="0"/>
              <a:t>相同</a:t>
            </a:r>
            <a:r>
              <a:rPr lang="zh-TW" altLang="en-US" sz="4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0396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1903" y="56951"/>
            <a:ext cx="8911687" cy="62595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去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澎湖區開設之五專名額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41751"/>
              </p:ext>
            </p:extLst>
          </p:nvPr>
        </p:nvGraphicFramePr>
        <p:xfrm>
          <a:off x="1273216" y="726698"/>
          <a:ext cx="10417214" cy="6131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584"/>
                <a:gridCol w="2801073"/>
                <a:gridCol w="6479842"/>
                <a:gridCol w="580715"/>
              </a:tblGrid>
              <a:tr h="268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縣市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五專招生學校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科名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分配之招生名額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臺北市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馬偕醫護管理專科學校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幼兒保育科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應用外語科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桃園縣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長庚科技大學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護理科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新竹縣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大華科技大學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機電工程科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臺南市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國立臺南護理專科學校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護理科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化妝品應用科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老人服務事業科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敏惠醫護管理專科學校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幼兒保育科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中華醫事科技大學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醫學檢驗生物技術科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護理科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生物醫學保健科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row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高雄市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樹人醫護管理專科學校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幼兒保育科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護理科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物理治療科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視光學科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醫學影像暨放射技術科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牙體技術科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東方設計學院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流行商品設計科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時尚美妝設計科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國立高雄餐旅大學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餐飲廚藝科五專精英班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文藻外語大學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英國語文科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2791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雙外語跨領域國際專業人才菁英班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日本語文科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輔英科技大學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護理科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應用外語科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和春技術學院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電機工程科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資訊管理科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商品設計科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屏東縣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美和科技大學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護理科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  <a:tr h="159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美容科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98" marR="869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11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五專免試超額比序積分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98271"/>
              </p:ext>
            </p:extLst>
          </p:nvPr>
        </p:nvGraphicFramePr>
        <p:xfrm>
          <a:off x="1300883" y="1631092"/>
          <a:ext cx="10380367" cy="4994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712"/>
                <a:gridCol w="881448"/>
                <a:gridCol w="1915297"/>
                <a:gridCol w="1915297"/>
                <a:gridCol w="1915297"/>
                <a:gridCol w="1915297"/>
                <a:gridCol w="461320"/>
                <a:gridCol w="370699"/>
              </a:tblGrid>
              <a:tr h="169110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比序項目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層級與積分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積分上限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16911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層級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上限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075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第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級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第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級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第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級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第</a:t>
                      </a:r>
                      <a:r>
                        <a:rPr lang="en-US" sz="1100" kern="100">
                          <a:effectLst/>
                        </a:rPr>
                        <a:t>4</a:t>
                      </a:r>
                      <a:r>
                        <a:rPr lang="zh-TW" sz="1100" kern="100">
                          <a:effectLst/>
                        </a:rPr>
                        <a:t>級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470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多元學習表現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競賽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國際競賽第一名</a:t>
                      </a:r>
                      <a:r>
                        <a:rPr lang="en-US" sz="1200" kern="100" dirty="0">
                          <a:effectLst/>
                        </a:rPr>
                        <a:t>7</a:t>
                      </a:r>
                      <a:r>
                        <a:rPr lang="zh-TW" sz="1200" kern="100" dirty="0">
                          <a:effectLst/>
                        </a:rPr>
                        <a:t>分、第二名</a:t>
                      </a:r>
                      <a:r>
                        <a:rPr lang="en-US" sz="1200" kern="100" dirty="0">
                          <a:effectLst/>
                        </a:rPr>
                        <a:t>6</a:t>
                      </a:r>
                      <a:r>
                        <a:rPr lang="zh-TW" sz="1200" kern="100" dirty="0">
                          <a:effectLst/>
                        </a:rPr>
                        <a:t>分、第三名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r>
                        <a:rPr lang="zh-TW" sz="12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全國第一名得</a:t>
                      </a:r>
                      <a:r>
                        <a:rPr lang="en-US" sz="1100" kern="100" dirty="0">
                          <a:effectLst/>
                        </a:rPr>
                        <a:t>6</a:t>
                      </a:r>
                      <a:r>
                        <a:rPr lang="zh-TW" sz="1100" kern="100" dirty="0">
                          <a:effectLst/>
                        </a:rPr>
                        <a:t>分、第二名得</a:t>
                      </a: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zh-TW" sz="1100" kern="100" dirty="0">
                          <a:effectLst/>
                        </a:rPr>
                        <a:t>分、第三名得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zh-TW" sz="1100" kern="100" dirty="0">
                          <a:effectLst/>
                        </a:rPr>
                        <a:t>分、全國四至六名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國際發明展第一名</a:t>
                      </a:r>
                      <a:r>
                        <a:rPr lang="en-US" sz="1200" kern="100" dirty="0">
                          <a:effectLst/>
                        </a:rPr>
                        <a:t>4</a:t>
                      </a:r>
                      <a:r>
                        <a:rPr lang="zh-TW" sz="1200" kern="100" dirty="0">
                          <a:effectLst/>
                        </a:rPr>
                        <a:t>分、第二名</a:t>
                      </a:r>
                      <a:r>
                        <a:rPr lang="en-US" sz="1200" kern="100" dirty="0">
                          <a:effectLst/>
                        </a:rPr>
                        <a:t>3</a:t>
                      </a:r>
                      <a:r>
                        <a:rPr lang="zh-TW" sz="1200" kern="100" dirty="0">
                          <a:effectLst/>
                        </a:rPr>
                        <a:t>分、第三名</a:t>
                      </a:r>
                      <a:r>
                        <a:rPr lang="en-US" sz="1200" kern="100" dirty="0">
                          <a:effectLst/>
                        </a:rPr>
                        <a:t>2</a:t>
                      </a:r>
                      <a:r>
                        <a:rPr lang="zh-TW" sz="12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區域及縣</a:t>
                      </a:r>
                      <a:r>
                        <a:rPr lang="en-US" sz="1100" kern="100">
                          <a:effectLst/>
                        </a:rPr>
                        <a:t>(</a:t>
                      </a:r>
                      <a:r>
                        <a:rPr lang="zh-TW" sz="1100" kern="100">
                          <a:effectLst/>
                        </a:rPr>
                        <a:t>市</a:t>
                      </a:r>
                      <a:r>
                        <a:rPr lang="en-US" sz="1100" kern="100">
                          <a:effectLst/>
                        </a:rPr>
                        <a:t>)</a:t>
                      </a:r>
                      <a:r>
                        <a:rPr lang="zh-TW" sz="1100" kern="100">
                          <a:effectLst/>
                        </a:rPr>
                        <a:t>第一名得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分、第二名得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分、第三名得</a:t>
                      </a:r>
                      <a:r>
                        <a:rPr lang="en-US" sz="1100" kern="100">
                          <a:effectLst/>
                        </a:rPr>
                        <a:t>1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1691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服務學習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班級幹部、小老師、社團幹部每學期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分，其他服務</a:t>
                      </a:r>
                      <a:r>
                        <a:rPr lang="en-US" sz="1100" kern="100" dirty="0">
                          <a:effectLst/>
                        </a:rPr>
                        <a:t>8</a:t>
                      </a:r>
                      <a:r>
                        <a:rPr lang="zh-TW" sz="1100" kern="100" dirty="0">
                          <a:effectLst/>
                        </a:rPr>
                        <a:t>小時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90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日常生活表現評量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無記小過以上處分紀錄，並經功過相抵後得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次大功</a:t>
                      </a:r>
                      <a:r>
                        <a:rPr lang="en-US" sz="1100" kern="100" dirty="0">
                          <a:effectLst/>
                        </a:rPr>
                        <a:t>(</a:t>
                      </a:r>
                      <a:r>
                        <a:rPr lang="zh-TW" sz="1100" kern="100" dirty="0">
                          <a:effectLst/>
                        </a:rPr>
                        <a:t>含以上</a:t>
                      </a:r>
                      <a:r>
                        <a:rPr lang="en-US" sz="1100" kern="100" dirty="0">
                          <a:effectLst/>
                        </a:rPr>
                        <a:t>)</a:t>
                      </a:r>
                      <a:r>
                        <a:rPr lang="zh-TW" sz="1100" kern="100" dirty="0">
                          <a:effectLst/>
                        </a:rPr>
                        <a:t>者得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無記小過以上處分紀錄，並經功過相抵後得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次小功</a:t>
                      </a:r>
                      <a:r>
                        <a:rPr lang="en-US" sz="1100" kern="100" dirty="0">
                          <a:effectLst/>
                        </a:rPr>
                        <a:t>(</a:t>
                      </a:r>
                      <a:r>
                        <a:rPr lang="zh-TW" sz="1100" kern="100" dirty="0">
                          <a:effectLst/>
                        </a:rPr>
                        <a:t>含以上</a:t>
                      </a:r>
                      <a:r>
                        <a:rPr lang="en-US" sz="1100" kern="100" dirty="0">
                          <a:effectLst/>
                        </a:rPr>
                        <a:t>)</a:t>
                      </a:r>
                      <a:r>
                        <a:rPr lang="zh-TW" sz="1100" kern="100" dirty="0">
                          <a:effectLst/>
                        </a:rPr>
                        <a:t>者得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無記小過以上處分紀錄，並經功過相抵後得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次嘉獎</a:t>
                      </a:r>
                      <a:r>
                        <a:rPr lang="en-US" sz="1100" kern="100" dirty="0">
                          <a:effectLst/>
                        </a:rPr>
                        <a:t>(</a:t>
                      </a:r>
                      <a:r>
                        <a:rPr lang="zh-TW" sz="1100" kern="100" dirty="0">
                          <a:effectLst/>
                        </a:rPr>
                        <a:t>含以上</a:t>
                      </a:r>
                      <a:r>
                        <a:rPr lang="en-US" sz="1100" kern="100" dirty="0">
                          <a:effectLst/>
                        </a:rPr>
                        <a:t>)</a:t>
                      </a:r>
                      <a:r>
                        <a:rPr lang="zh-TW" sz="1100" kern="100" dirty="0">
                          <a:effectLst/>
                        </a:rPr>
                        <a:t>者得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獎懲相抵後無任何懲處紀錄者得</a:t>
                      </a:r>
                      <a:r>
                        <a:rPr lang="en-US" sz="1100" kern="100">
                          <a:effectLst/>
                        </a:rPr>
                        <a:t>1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15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體適能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體適能檢測成績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zh-TW" sz="1100" kern="100" dirty="0">
                          <a:effectLst/>
                        </a:rPr>
                        <a:t>項達門檻標準者得</a:t>
                      </a:r>
                      <a:r>
                        <a:rPr lang="en-US" sz="1100" kern="100" dirty="0">
                          <a:effectLst/>
                        </a:rPr>
                        <a:t>6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體適能檢測成績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項達門檻標準者得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體適能檢測成績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項達門檻標準者得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effectLst/>
                        </a:rPr>
                        <a:t>*</a:t>
                      </a:r>
                      <a:r>
                        <a:rPr lang="zh-TW" sz="1200" u="sng" kern="100" dirty="0">
                          <a:effectLst/>
                        </a:rPr>
                        <a:t>需完整使用不可拆開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90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技藝優良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技藝教育學程平均總成績達</a:t>
                      </a:r>
                      <a:r>
                        <a:rPr lang="en-US" sz="1100" kern="100">
                          <a:effectLst/>
                        </a:rPr>
                        <a:t>90</a:t>
                      </a:r>
                      <a:r>
                        <a:rPr lang="zh-TW" sz="1100" kern="100">
                          <a:effectLst/>
                        </a:rPr>
                        <a:t>分以上者得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技藝教育學程平均總成績達</a:t>
                      </a:r>
                      <a:r>
                        <a:rPr lang="en-US" sz="1100" kern="100" dirty="0">
                          <a:effectLst/>
                        </a:rPr>
                        <a:t>80</a:t>
                      </a:r>
                      <a:r>
                        <a:rPr lang="zh-TW" sz="1100" kern="100" dirty="0">
                          <a:effectLst/>
                        </a:rPr>
                        <a:t>分以上，未滿</a:t>
                      </a:r>
                      <a:r>
                        <a:rPr lang="en-US" sz="1100" kern="100" dirty="0">
                          <a:effectLst/>
                        </a:rPr>
                        <a:t>90</a:t>
                      </a:r>
                      <a:r>
                        <a:rPr lang="zh-TW" sz="1100" kern="100" dirty="0">
                          <a:effectLst/>
                        </a:rPr>
                        <a:t>分者得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技藝教育學程平均總成績達</a:t>
                      </a:r>
                      <a:r>
                        <a:rPr lang="en-US" sz="1100" kern="100" dirty="0">
                          <a:effectLst/>
                        </a:rPr>
                        <a:t>60</a:t>
                      </a:r>
                      <a:r>
                        <a:rPr lang="zh-TW" sz="1100" kern="100" dirty="0">
                          <a:effectLst/>
                        </a:rPr>
                        <a:t>分以上，未滿</a:t>
                      </a:r>
                      <a:r>
                        <a:rPr lang="en-US" sz="1100" kern="100" dirty="0">
                          <a:effectLst/>
                        </a:rPr>
                        <a:t>80</a:t>
                      </a:r>
                      <a:r>
                        <a:rPr lang="zh-TW" sz="1100" kern="100" dirty="0">
                          <a:effectLst/>
                        </a:rPr>
                        <a:t>分者得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　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1691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弱勢身分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低收入戶、中低收入戶、直系血親尊親屬支領失業給付之子女或特殊境遇家庭子女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4490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均衡學習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項領域「</a:t>
                      </a:r>
                      <a:r>
                        <a:rPr lang="en-US" sz="1100" kern="100">
                          <a:effectLst/>
                        </a:rPr>
                        <a:t>5</a:t>
                      </a:r>
                      <a:r>
                        <a:rPr lang="zh-TW" sz="1100" kern="100">
                          <a:effectLst/>
                        </a:rPr>
                        <a:t>學期平均成績」皆達</a:t>
                      </a:r>
                      <a:r>
                        <a:rPr lang="en-US" sz="1100" kern="100">
                          <a:effectLst/>
                        </a:rPr>
                        <a:t>60</a:t>
                      </a:r>
                      <a:r>
                        <a:rPr lang="zh-TW" sz="1100" kern="100">
                          <a:effectLst/>
                        </a:rPr>
                        <a:t>分以上得</a:t>
                      </a:r>
                      <a:r>
                        <a:rPr lang="en-US" sz="1100" kern="100">
                          <a:effectLst/>
                        </a:rPr>
                        <a:t>6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項領域「</a:t>
                      </a: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zh-TW" sz="1100" kern="100" dirty="0">
                          <a:effectLst/>
                        </a:rPr>
                        <a:t>學期平均成績」皆達</a:t>
                      </a:r>
                      <a:r>
                        <a:rPr lang="en-US" sz="1100" kern="100" dirty="0">
                          <a:effectLst/>
                        </a:rPr>
                        <a:t>60</a:t>
                      </a:r>
                      <a:r>
                        <a:rPr lang="zh-TW" sz="1100" kern="100" dirty="0">
                          <a:effectLst/>
                        </a:rPr>
                        <a:t>分以上得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僅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項領域「</a:t>
                      </a: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zh-TW" sz="1100" kern="100" dirty="0">
                          <a:effectLst/>
                        </a:rPr>
                        <a:t>學期平均成績」達</a:t>
                      </a:r>
                      <a:r>
                        <a:rPr lang="en-US" sz="1100" kern="100" dirty="0">
                          <a:effectLst/>
                        </a:rPr>
                        <a:t>60</a:t>
                      </a:r>
                      <a:r>
                        <a:rPr lang="zh-TW" sz="1100" kern="100" dirty="0">
                          <a:effectLst/>
                        </a:rPr>
                        <a:t>分以上得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　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7289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適性輔導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《生涯發展規劃書》中「家長意見」、「導師意見」、「輔導小組意見」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者皆勾選五專者得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《生涯發展規劃書》中「家長意見」、「導師意見」、「輔導小組意見」任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者勾選五專者得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《生涯發展規劃書》中「家長意見」、「導師意見」、「輔導小組意見」任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者勾選五專者得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　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2624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國中教育會考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「精熟」</a:t>
                      </a:r>
                      <a:r>
                        <a:rPr lang="en-US" sz="1100" kern="100">
                          <a:effectLst/>
                        </a:rPr>
                        <a:t>3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「基礎」</a:t>
                      </a:r>
                      <a:r>
                        <a:rPr lang="en-US" sz="1100" kern="100">
                          <a:effectLst/>
                        </a:rPr>
                        <a:t>2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「待加強」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r>
                        <a:rPr lang="zh-TW" sz="1100" kern="100" dirty="0">
                          <a:effectLst/>
                        </a:rPr>
                        <a:t>分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　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15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  <a:tr h="1691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其他比序項目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各校自訂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各校自訂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各校自訂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各校自訂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1449" marR="11449" marT="11449" marB="1144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3605" y="624110"/>
            <a:ext cx="9861007" cy="718553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五專免試入學以及澎湖區五專招生名額比較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68899"/>
              </p:ext>
            </p:extLst>
          </p:nvPr>
        </p:nvGraphicFramePr>
        <p:xfrm>
          <a:off x="1906588" y="1612900"/>
          <a:ext cx="9783844" cy="4544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668"/>
                <a:gridCol w="4120588"/>
                <a:gridCol w="4120588"/>
              </a:tblGrid>
              <a:tr h="554804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五專免試入學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澎湖區五專招生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95760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比序方式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五專比序方式</a:t>
                      </a:r>
                      <a:r>
                        <a:rPr lang="en-US" altLang="zh-TW" sz="2400" dirty="0" smtClean="0"/>
                        <a:t>(50</a:t>
                      </a:r>
                      <a:r>
                        <a:rPr lang="zh-TW" altLang="en-US" sz="2400" dirty="0" smtClean="0"/>
                        <a:t>分滿分</a:t>
                      </a:r>
                      <a:r>
                        <a:rPr lang="en-US" altLang="zh-TW" sz="2400" dirty="0" smtClean="0"/>
                        <a:t>)</a:t>
                      </a:r>
                      <a:r>
                        <a:rPr lang="zh-TW" altLang="en-US" sz="2400" dirty="0" smtClean="0"/>
                        <a:t>再進行各學校指定之加權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澎湖區高中職超額比序積分</a:t>
                      </a:r>
                      <a:r>
                        <a:rPr lang="en-US" altLang="zh-TW" sz="2400" dirty="0" smtClean="0"/>
                        <a:t>(78</a:t>
                      </a:r>
                      <a:r>
                        <a:rPr lang="zh-TW" altLang="en-US" sz="2400" dirty="0" smtClean="0"/>
                        <a:t>分滿分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548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報名方式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統一學校集體報名</a:t>
                      </a:r>
                      <a:endParaRPr lang="zh-TW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136801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科系選擇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只能選學校，三區可以各選一間報名，擇一報到，現場撕榜登記科系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簡章上已確定開設之科別，學生可以明確選擇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548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比較群體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和台灣各區學升競爭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只須和澎湖區學升競爭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548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開放名額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較多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少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43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技優生免試入學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573427"/>
            <a:ext cx="8915400" cy="4885038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根據九年級參加技藝班之成績或擔任選手比賽成績擇優入學。</a:t>
            </a:r>
            <a:endParaRPr lang="en-US" altLang="zh-TW" sz="2400" dirty="0"/>
          </a:p>
          <a:p>
            <a:r>
              <a:rPr lang="zh-TW" altLang="en-US" sz="2400" dirty="0" smtClean="0"/>
              <a:t>本校開設之職群可以參加技優生入學有：餐旅職群、商管職群。</a:t>
            </a:r>
            <a:endParaRPr lang="en-US" altLang="zh-TW" sz="2400" dirty="0" smtClean="0"/>
          </a:p>
          <a:p>
            <a:r>
              <a:rPr lang="zh-TW" altLang="en-US" sz="2400" dirty="0" smtClean="0"/>
              <a:t>餐旅職群可申請之科別：馬高觀光、澎水餐飲、澎</a:t>
            </a:r>
            <a:r>
              <a:rPr lang="zh-TW" altLang="en-US" sz="2400" dirty="0"/>
              <a:t>水食品、</a:t>
            </a:r>
            <a:r>
              <a:rPr lang="zh-TW" altLang="en-US" sz="2400" b="1" dirty="0">
                <a:solidFill>
                  <a:srgbClr val="FF0000"/>
                </a:solidFill>
              </a:rPr>
              <a:t>馬高商經、馬高資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處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紅字部分須有技藝教育競賽得名才可申請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2400" dirty="0" smtClean="0"/>
              <a:t>商管職群可申請之科別</a:t>
            </a:r>
            <a:r>
              <a:rPr lang="zh-TW" altLang="en-US" sz="2400" dirty="0"/>
              <a:t>：馬高觀光、馬</a:t>
            </a:r>
            <a:r>
              <a:rPr lang="zh-TW" altLang="en-US" sz="2400" dirty="0" smtClean="0"/>
              <a:t>高商經、馬高資處</a:t>
            </a:r>
            <a:r>
              <a:rPr lang="zh-TW" altLang="en-US" sz="2400" dirty="0"/>
              <a:t>、澎水餐飲、</a:t>
            </a:r>
            <a:r>
              <a:rPr lang="zh-TW" altLang="en-US" sz="2400" b="1" dirty="0">
                <a:solidFill>
                  <a:srgbClr val="FF0000"/>
                </a:solidFill>
              </a:rPr>
              <a:t>澎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水汽車、澎水電子、澎水資訊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紅字部分須有技藝教育競賽得名才可申請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資格限制：</a:t>
            </a:r>
            <a:r>
              <a:rPr lang="en-US" altLang="zh-TW" sz="2400" dirty="0" smtClean="0"/>
              <a:t>1.</a:t>
            </a:r>
            <a:r>
              <a:rPr lang="zh-TW" altLang="en-US" sz="2400" dirty="0" smtClean="0"/>
              <a:t> 參加技藝教育比賽獲得名次或佳作。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                        </a:t>
            </a:r>
            <a:r>
              <a:rPr lang="en-US" altLang="zh-TW" sz="2400" dirty="0" smtClean="0"/>
              <a:t>2.</a:t>
            </a:r>
            <a:r>
              <a:rPr lang="zh-TW" altLang="en-US" sz="2400" dirty="0" smtClean="0"/>
              <a:t> 參加技藝班，該職群學期成績為</a:t>
            </a:r>
            <a:r>
              <a:rPr lang="en-US" altLang="zh-TW" sz="2400" dirty="0" smtClean="0"/>
              <a:t>PR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70</a:t>
            </a:r>
            <a:r>
              <a:rPr lang="zh-TW" altLang="en-US" sz="2400" dirty="0" smtClean="0"/>
              <a:t>以上。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0863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特色招生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藝才班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欲參加藝術才能班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含體育類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升學考試者，必須報名術科考試，再進行甄選入學報名。</a:t>
            </a:r>
            <a:endParaRPr lang="en-US" altLang="zh-TW" sz="3200" dirty="0" smtClean="0"/>
          </a:p>
          <a:p>
            <a:r>
              <a:rPr lang="zh-TW" altLang="en-US" sz="3200" dirty="0" smtClean="0"/>
              <a:t>以下類科皆屬此類：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馬高美術班、馬高音樂班、馬高體育班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其他區美術班、其他區音樂班、其他區舞蹈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其他區體育班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937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一般高中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五專特色招生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dirty="0" smtClean="0"/>
              <a:t>澎湖區高中職沒有一般類科的特色招生</a:t>
            </a:r>
            <a:endParaRPr lang="en-US" altLang="zh-TW" sz="2400" dirty="0" smtClean="0"/>
          </a:p>
          <a:p>
            <a:r>
              <a:rPr lang="zh-TW" altLang="en-US" sz="2400" dirty="0" smtClean="0"/>
              <a:t>台灣各區高中</a:t>
            </a:r>
            <a:r>
              <a:rPr lang="zh-TW" altLang="en-US" sz="2400" dirty="0"/>
              <a:t>大</a:t>
            </a:r>
            <a:r>
              <a:rPr lang="zh-TW" altLang="en-US" sz="2400" dirty="0" smtClean="0"/>
              <a:t>多有特色招生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如：雄中科學班、建中科學班等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欲參加台灣高中特色招生者、不需辦</a:t>
            </a:r>
            <a:r>
              <a:rPr lang="zh-TW" altLang="en-US" sz="2400" dirty="0"/>
              <a:t>理</a:t>
            </a:r>
            <a:r>
              <a:rPr lang="zh-TW" altLang="en-US" sz="2400" dirty="0" smtClean="0"/>
              <a:t>跨區申請，但必須是免試入學沒有錄取任何學校的情況下、報名參加台灣各區的特色招生考試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需自行報名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五專的特色招生情形與台灣高中特色招生考試相同，但使用成績為高中職特色招生考試成績。不須額外再考五專特色招生考試。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5106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教育會考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不需繳交報名費。</a:t>
            </a:r>
            <a:endParaRPr lang="en-US" altLang="zh-TW" dirty="0" smtClean="0"/>
          </a:p>
          <a:p>
            <a:r>
              <a:rPr lang="zh-TW" altLang="en-US" dirty="0" smtClean="0"/>
              <a:t>全體學生均須參加，不管你是否要升學或已有錄取學校。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除特殊生外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各科考試成績分</a:t>
            </a:r>
            <a:r>
              <a:rPr lang="zh-TW" altLang="en-US" dirty="0"/>
              <a:t>精</a:t>
            </a:r>
            <a:r>
              <a:rPr lang="zh-TW" altLang="en-US" dirty="0" smtClean="0"/>
              <a:t>熟、基礎、待加強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分三等第七標示</a:t>
            </a:r>
            <a:r>
              <a:rPr lang="en-US" altLang="zh-TW" dirty="0" smtClean="0"/>
              <a:t>(A++</a:t>
            </a:r>
            <a:r>
              <a:rPr lang="zh-TW" altLang="en-US" dirty="0" smtClean="0"/>
              <a:t>、</a:t>
            </a:r>
            <a:r>
              <a:rPr lang="en-US" altLang="zh-TW" dirty="0" smtClean="0"/>
              <a:t>A+</a:t>
            </a:r>
            <a:r>
              <a:rPr lang="zh-TW" altLang="en-US" dirty="0" smtClean="0"/>
              <a:t>、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B++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B+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C)</a:t>
            </a:r>
          </a:p>
          <a:p>
            <a:r>
              <a:rPr lang="zh-TW" altLang="zh-TW" dirty="0"/>
              <a:t>非選擇題必須使用黑色筆書寫</a:t>
            </a:r>
            <a:r>
              <a:rPr lang="en-US" altLang="zh-TW" dirty="0"/>
              <a:t>(</a:t>
            </a:r>
            <a:r>
              <a:rPr lang="zh-TW" altLang="zh-TW" dirty="0"/>
              <a:t>數學非選、寫作測驗</a:t>
            </a:r>
            <a:r>
              <a:rPr lang="en-US" altLang="zh-TW" dirty="0"/>
              <a:t>)</a:t>
            </a:r>
            <a:r>
              <a:rPr lang="zh-TW" altLang="zh-TW" dirty="0"/>
              <a:t>，切勿使用其他顏色的筆書寫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今年數學非選題以及</a:t>
            </a:r>
            <a:r>
              <a:rPr lang="zh-TW" altLang="en-US" dirty="0"/>
              <a:t> </a:t>
            </a:r>
            <a:r>
              <a:rPr lang="zh-TW" altLang="en-US" dirty="0" smtClean="0"/>
              <a:t>英聽皆需採計，請各位同學務必認真</a:t>
            </a:r>
            <a:r>
              <a:rPr lang="zh-TW" altLang="en-US" dirty="0"/>
              <a:t>作</a:t>
            </a:r>
            <a:r>
              <a:rPr lang="zh-TW" altLang="en-US" dirty="0" smtClean="0"/>
              <a:t>答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20607"/>
              </p:ext>
            </p:extLst>
          </p:nvPr>
        </p:nvGraphicFramePr>
        <p:xfrm>
          <a:off x="2726338" y="3401924"/>
          <a:ext cx="6249883" cy="55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471"/>
                <a:gridCol w="1562471"/>
                <a:gridCol w="3124941"/>
              </a:tblGrid>
              <a:tr h="55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A++ 1-25%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A+ 26-50%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 51-100%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年國教升學管道宣導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馬公國中教務處 </a:t>
            </a:r>
            <a:r>
              <a:rPr lang="zh-TW" altLang="en-US" dirty="0" smtClean="0"/>
              <a:t>註冊組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01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升學管道模式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免試入學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高中職、五專、技優生</a:t>
            </a:r>
            <a:endParaRPr lang="en-US" altLang="zh-TW" sz="4400" dirty="0" smtClean="0"/>
          </a:p>
          <a:p>
            <a:r>
              <a:rPr lang="zh-TW" altLang="en-US" sz="4400" dirty="0" smtClean="0"/>
              <a:t>特色招生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藝才班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zh-TW" altLang="en-US" sz="4400" dirty="0" smtClean="0"/>
              <a:t>                </a:t>
            </a:r>
            <a:r>
              <a:rPr lang="zh-TW" altLang="en-US" sz="4400" dirty="0"/>
              <a:t> </a:t>
            </a:r>
            <a:r>
              <a:rPr lang="zh-TW" altLang="en-US" sz="4400" dirty="0" smtClean="0"/>
              <a:t>一般高中特色招生</a:t>
            </a:r>
            <a:endParaRPr lang="en-US" altLang="zh-TW" sz="4400" dirty="0" smtClean="0"/>
          </a:p>
          <a:p>
            <a:r>
              <a:rPr lang="zh-TW" altLang="en-US" sz="4400" dirty="0" smtClean="0"/>
              <a:t>其他升學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私校、建教合作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209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 t="35223" b="23612"/>
          <a:stretch/>
        </p:blipFill>
        <p:spPr bwMode="auto">
          <a:xfrm>
            <a:off x="2213984" y="624109"/>
            <a:ext cx="9467269" cy="5850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3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363984"/>
              </p:ext>
            </p:extLst>
          </p:nvPr>
        </p:nvGraphicFramePr>
        <p:xfrm>
          <a:off x="2042987" y="1488897"/>
          <a:ext cx="9778312" cy="5521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289"/>
                <a:gridCol w="1222289"/>
                <a:gridCol w="1222289"/>
                <a:gridCol w="1222289"/>
                <a:gridCol w="1222289"/>
                <a:gridCol w="1222289"/>
                <a:gridCol w="1222289"/>
                <a:gridCol w="1222289"/>
              </a:tblGrid>
              <a:tr h="162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比序項目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積分</a:t>
                      </a: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最高分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備註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324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志願序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第一志願</a:t>
                      </a:r>
                      <a:r>
                        <a:rPr lang="en-US" sz="1400" kern="100">
                          <a:effectLst/>
                        </a:rPr>
                        <a:t>5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第二志願</a:t>
                      </a:r>
                      <a:r>
                        <a:rPr lang="en-US" sz="1400" kern="100">
                          <a:effectLst/>
                        </a:rPr>
                        <a:t>4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第三志願</a:t>
                      </a:r>
                      <a:r>
                        <a:rPr lang="en-US" sz="1400" kern="100">
                          <a:effectLst/>
                        </a:rPr>
                        <a:t>3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第四志願</a:t>
                      </a:r>
                      <a:r>
                        <a:rPr lang="en-US" sz="1400" kern="100">
                          <a:effectLst/>
                        </a:rPr>
                        <a:t>2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第五志願</a:t>
                      </a: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324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幹部任期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每滿一</a:t>
                      </a:r>
                      <a:r>
                        <a:rPr lang="zh-TW" sz="1400" kern="100" dirty="0" smtClean="0">
                          <a:effectLst/>
                        </a:rPr>
                        <a:t>學期</a:t>
                      </a:r>
                      <a:r>
                        <a:rPr lang="en-US" altLang="zh-TW" sz="1400" kern="100" dirty="0" smtClean="0">
                          <a:effectLst/>
                        </a:rPr>
                        <a:t>1</a:t>
                      </a:r>
                      <a:r>
                        <a:rPr lang="zh-TW" sz="1400" kern="100" dirty="0" smtClean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必須任滿一學期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162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獎勵記錄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大功</a:t>
                      </a:r>
                      <a:r>
                        <a:rPr lang="en-US" sz="1400" kern="100">
                          <a:effectLst/>
                        </a:rPr>
                        <a:t>4.5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小功</a:t>
                      </a:r>
                      <a:r>
                        <a:rPr lang="en-US" sz="1400" kern="100">
                          <a:effectLst/>
                        </a:rPr>
                        <a:t>1.5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嘉獎</a:t>
                      </a:r>
                      <a:r>
                        <a:rPr lang="en-US" sz="1400" kern="100">
                          <a:effectLst/>
                        </a:rPr>
                        <a:t>0.5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487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無記過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年內無任何記過紀錄者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銷過後無任何記過紀錄者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分。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銷過後無累積至小過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含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以上者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分。</a:t>
                      </a: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2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均衡學習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健體、藝術人文、綜合領域每學期皆及格各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32493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競賽成績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全國第一</a:t>
                      </a:r>
                      <a:r>
                        <a:rPr lang="en-US" sz="1400" kern="100" dirty="0">
                          <a:effectLst/>
                        </a:rPr>
                        <a:t>13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全國第二</a:t>
                      </a:r>
                      <a:r>
                        <a:rPr lang="en-US" sz="1400" kern="100" dirty="0">
                          <a:effectLst/>
                        </a:rPr>
                        <a:t>11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全國第三</a:t>
                      </a:r>
                      <a:r>
                        <a:rPr lang="en-US" sz="1400" kern="100">
                          <a:effectLst/>
                        </a:rPr>
                        <a:t>9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全國第四</a:t>
                      </a:r>
                      <a:r>
                        <a:rPr lang="en-US" sz="1400" kern="100">
                          <a:effectLst/>
                        </a:rPr>
                        <a:t>-</a:t>
                      </a:r>
                      <a:r>
                        <a:rPr lang="zh-TW" sz="1400" kern="100">
                          <a:effectLst/>
                        </a:rPr>
                        <a:t>六</a:t>
                      </a:r>
                      <a:r>
                        <a:rPr lang="en-US" sz="1400" kern="100">
                          <a:effectLst/>
                        </a:rPr>
                        <a:t>7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全國佳作優選</a:t>
                      </a:r>
                      <a:r>
                        <a:rPr lang="en-US" sz="1400" kern="100">
                          <a:effectLst/>
                        </a:rPr>
                        <a:t>5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特優第一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優等第二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甲等第三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324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區域第一</a:t>
                      </a:r>
                      <a:r>
                        <a:rPr lang="en-US" sz="1400" kern="100">
                          <a:effectLst/>
                        </a:rPr>
                        <a:t>9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區域第二</a:t>
                      </a:r>
                      <a:r>
                        <a:rPr lang="en-US" sz="1400" kern="100">
                          <a:effectLst/>
                        </a:rPr>
                        <a:t>7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區域第三</a:t>
                      </a:r>
                      <a:r>
                        <a:rPr lang="en-US" sz="1400" kern="100" dirty="0">
                          <a:effectLst/>
                        </a:rPr>
                        <a:t>5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區域第四</a:t>
                      </a:r>
                      <a:r>
                        <a:rPr lang="en-US" sz="1400" kern="100">
                          <a:effectLst/>
                        </a:rPr>
                        <a:t>-</a:t>
                      </a:r>
                      <a:r>
                        <a:rPr lang="zh-TW" sz="1400" kern="100">
                          <a:effectLst/>
                        </a:rPr>
                        <a:t>六</a:t>
                      </a:r>
                      <a:r>
                        <a:rPr lang="en-US" sz="1400" kern="100">
                          <a:effectLst/>
                        </a:rPr>
                        <a:t>3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區域佳作優選</a:t>
                      </a:r>
                      <a:r>
                        <a:rPr lang="en-US" sz="1400" kern="100">
                          <a:effectLst/>
                        </a:rPr>
                        <a:t>2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全縣第一</a:t>
                      </a:r>
                      <a:r>
                        <a:rPr lang="en-US" sz="1400" kern="100">
                          <a:effectLst/>
                        </a:rPr>
                        <a:t>6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全縣第二</a:t>
                      </a:r>
                      <a:r>
                        <a:rPr lang="en-US" sz="1400" kern="100">
                          <a:effectLst/>
                        </a:rPr>
                        <a:t>4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全縣第三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全縣第四</a:t>
                      </a:r>
                      <a:r>
                        <a:rPr lang="en-US" sz="1400" kern="100">
                          <a:effectLst/>
                        </a:rPr>
                        <a:t>-</a:t>
                      </a:r>
                      <a:r>
                        <a:rPr lang="zh-TW" sz="1400" kern="100">
                          <a:effectLst/>
                        </a:rPr>
                        <a:t>六</a:t>
                      </a:r>
                      <a:r>
                        <a:rPr lang="en-US" sz="1400" kern="100">
                          <a:effectLst/>
                        </a:rPr>
                        <a:t>1</a:t>
                      </a:r>
                      <a:r>
                        <a:rPr lang="zh-TW" sz="14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全縣佳作優選</a:t>
                      </a:r>
                      <a:r>
                        <a:rPr lang="en-US" sz="1100" kern="100">
                          <a:effectLst/>
                        </a:rPr>
                        <a:t>0.5</a:t>
                      </a:r>
                      <a:r>
                        <a:rPr lang="zh-TW" sz="1100" kern="100">
                          <a:effectLst/>
                        </a:rPr>
                        <a:t>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體適能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各單項達門檻以上者各得</a:t>
                      </a:r>
                      <a:r>
                        <a:rPr lang="en-US" sz="1400" kern="100" dirty="0">
                          <a:effectLst/>
                        </a:rPr>
                        <a:t> 2 </a:t>
                      </a:r>
                      <a:r>
                        <a:rPr lang="zh-TW" sz="1400" kern="100" dirty="0">
                          <a:effectLst/>
                        </a:rPr>
                        <a:t>分，另各單項達體適能常模</a:t>
                      </a:r>
                      <a:r>
                        <a:rPr lang="en-US" sz="1400" kern="100" dirty="0" err="1">
                          <a:effectLst/>
                        </a:rPr>
                        <a:t>PR50</a:t>
                      </a:r>
                      <a:r>
                        <a:rPr lang="zh-TW" sz="1400" kern="100" dirty="0">
                          <a:effectLst/>
                        </a:rPr>
                        <a:t>以上者另加</a:t>
                      </a:r>
                      <a:r>
                        <a:rPr lang="en-US" sz="1400" kern="100" dirty="0">
                          <a:effectLst/>
                        </a:rPr>
                        <a:t> 1 </a:t>
                      </a:r>
                      <a:r>
                        <a:rPr lang="zh-TW" sz="1400" kern="100" dirty="0">
                          <a:effectLst/>
                        </a:rPr>
                        <a:t>分；特殊學生比照</a:t>
                      </a:r>
                      <a:r>
                        <a:rPr lang="en-US" sz="1400" kern="100" dirty="0">
                          <a:effectLst/>
                        </a:rPr>
                        <a:t> 4 </a:t>
                      </a:r>
                      <a:r>
                        <a:rPr lang="zh-TW" sz="1400" kern="100" dirty="0">
                          <a:effectLst/>
                        </a:rPr>
                        <a:t>項達門檻 </a:t>
                      </a:r>
                      <a:r>
                        <a:rPr lang="en-US" sz="1400" kern="100" dirty="0">
                          <a:effectLst/>
                        </a:rPr>
                        <a:t>(8</a:t>
                      </a:r>
                      <a:r>
                        <a:rPr lang="zh-TW" sz="1400" kern="100" dirty="0">
                          <a:effectLst/>
                        </a:rPr>
                        <a:t>分）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162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教育會考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各科精熟</a:t>
                      </a:r>
                      <a:r>
                        <a:rPr lang="en-US" sz="1400" kern="100" dirty="0">
                          <a:effectLst/>
                        </a:rPr>
                        <a:t>5</a:t>
                      </a:r>
                      <a:r>
                        <a:rPr lang="zh-TW" sz="1400" kern="100" dirty="0">
                          <a:effectLst/>
                        </a:rPr>
                        <a:t>分、基礎</a:t>
                      </a:r>
                      <a:r>
                        <a:rPr lang="en-US" sz="1400" kern="100" dirty="0">
                          <a:effectLst/>
                        </a:rPr>
                        <a:t>3</a:t>
                      </a:r>
                      <a:r>
                        <a:rPr lang="zh-TW" sz="1400" kern="100" dirty="0">
                          <a:effectLst/>
                        </a:rPr>
                        <a:t>分、待加強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1320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其他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生涯發展規劃建議、技藝班、特殊表現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TW" sz="1400" kern="100" dirty="0">
                          <a:effectLst/>
                        </a:rPr>
                        <a:t>社團、志工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r>
                        <a:rPr lang="zh-TW" sz="1400" kern="100" dirty="0">
                          <a:effectLst/>
                        </a:rPr>
                        <a:t>：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</a:t>
                      </a:r>
                      <a:r>
                        <a:rPr lang="zh-TW" sz="1400" kern="100" dirty="0">
                          <a:effectLst/>
                        </a:rPr>
                        <a:t>生涯發展規劃建議上限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分。</a:t>
                      </a:r>
                    </a:p>
                    <a:p>
                      <a:pPr marL="381000" indent="-381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）學生選擇、家長建議、教師建議，皆符合者，本項為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分。</a:t>
                      </a:r>
                    </a:p>
                    <a:p>
                      <a:pPr marL="381000" indent="-381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）學生選擇、家長建議、教師建議，有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項符合者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分。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</a:t>
                      </a:r>
                      <a:r>
                        <a:rPr lang="zh-TW" sz="1400" kern="100" dirty="0">
                          <a:effectLst/>
                        </a:rPr>
                        <a:t>於技藝班修業滿一學期且成績合格者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分。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</a:t>
                      </a:r>
                      <a:r>
                        <a:rPr lang="zh-TW" sz="1400" kern="100" dirty="0">
                          <a:effectLst/>
                        </a:rPr>
                        <a:t>社團上限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分：學校內社團課以及特殊班級皆算社團課。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4.</a:t>
                      </a:r>
                      <a:r>
                        <a:rPr lang="zh-TW" sz="1400" kern="100" dirty="0">
                          <a:effectLst/>
                        </a:rPr>
                        <a:t>志工上限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分：志工類別及計分。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  <a:tr h="210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總分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006" marR="50006" marT="0" marB="0"/>
                </a:tc>
              </a:tr>
            </a:tbl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2589212" y="54585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免試入學超額比序積分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9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去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招生名額以及志願試填比例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*資料以全縣第一次志願試填為主</a:t>
            </a:r>
            <a:endParaRPr lang="zh-TW" alt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16724"/>
              </p:ext>
            </p:extLst>
          </p:nvPr>
        </p:nvGraphicFramePr>
        <p:xfrm>
          <a:off x="991072" y="2075935"/>
          <a:ext cx="10797270" cy="397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  <a:gridCol w="719818"/>
              </a:tblGrid>
              <a:tr h="5931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科別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馬高普通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馬高觀光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馬高商經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馬高資處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澎水汽車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澎水食品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澎水餐飲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澎水養殖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澎水電子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澎水資訊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澎水輪機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澎水航海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澎水航管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澎水漁業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931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招生名額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931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第一志願試填人數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931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全縣選填比例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29%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1%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93124">
                <a:tc gridSpan="15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*試填人數皆以學生第一志願選填人數為</a:t>
                      </a:r>
                      <a:r>
                        <a:rPr lang="en-US" altLang="zh-TW" dirty="0" smtClean="0"/>
                        <a:t>DATA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3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免試熱門科系分析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9595" y="2133600"/>
            <a:ext cx="10405017" cy="3970638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澎水餐飲管理科  </a:t>
            </a:r>
            <a:r>
              <a:rPr lang="en-US" altLang="zh-TW" sz="3600" dirty="0"/>
              <a:t>(</a:t>
            </a:r>
            <a:r>
              <a:rPr lang="zh-TW" altLang="en-US" sz="3600" dirty="0"/>
              <a:t>選填人數與招生人數比</a:t>
            </a:r>
            <a:r>
              <a:rPr lang="en-US" altLang="zh-TW" sz="3600" dirty="0"/>
              <a:t>:</a:t>
            </a:r>
            <a:r>
              <a:rPr lang="en-US" altLang="zh-TW" sz="3600" dirty="0">
                <a:solidFill>
                  <a:srgbClr val="FF0000"/>
                </a:solidFill>
              </a:rPr>
              <a:t>209%</a:t>
            </a:r>
            <a:r>
              <a:rPr lang="en-US" altLang="zh-TW" sz="3600" dirty="0"/>
              <a:t>)</a:t>
            </a:r>
          </a:p>
          <a:p>
            <a:r>
              <a:rPr lang="zh-TW" altLang="en-US" sz="3600" dirty="0" smtClean="0"/>
              <a:t>馬高觀光事業科 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選填人數與招生人數比</a:t>
            </a:r>
            <a:r>
              <a:rPr lang="en-US" altLang="zh-TW" sz="3600" dirty="0" smtClean="0"/>
              <a:t>:</a:t>
            </a:r>
            <a:r>
              <a:rPr lang="en-US" altLang="zh-TW" sz="3600" dirty="0" smtClean="0">
                <a:solidFill>
                  <a:srgbClr val="FF0000"/>
                </a:solidFill>
              </a:rPr>
              <a:t>174%</a:t>
            </a:r>
            <a:r>
              <a:rPr lang="en-US" altLang="zh-TW" sz="3600" dirty="0" smtClean="0"/>
              <a:t>)</a:t>
            </a:r>
          </a:p>
          <a:p>
            <a:r>
              <a:rPr lang="zh-TW" altLang="en-US" sz="3600" dirty="0"/>
              <a:t>馬高資料處理科  </a:t>
            </a:r>
            <a:r>
              <a:rPr lang="en-US" altLang="zh-TW" sz="3600" dirty="0"/>
              <a:t>(</a:t>
            </a:r>
            <a:r>
              <a:rPr lang="zh-TW" altLang="en-US" sz="3600" dirty="0"/>
              <a:t>選填人數與招生人數比</a:t>
            </a:r>
            <a:r>
              <a:rPr lang="en-US" altLang="zh-TW" sz="3600" dirty="0"/>
              <a:t>:</a:t>
            </a:r>
            <a:r>
              <a:rPr lang="en-US" altLang="zh-TW" sz="3600" dirty="0" smtClean="0">
                <a:solidFill>
                  <a:srgbClr val="FF0000"/>
                </a:solidFill>
              </a:rPr>
              <a:t>148%</a:t>
            </a:r>
            <a:r>
              <a:rPr lang="en-US" altLang="zh-TW" sz="3600" dirty="0" smtClean="0"/>
              <a:t>)</a:t>
            </a:r>
            <a:endParaRPr lang="en-US" altLang="zh-TW" sz="3600" dirty="0"/>
          </a:p>
          <a:p>
            <a:r>
              <a:rPr lang="zh-TW" altLang="en-US" sz="3600" dirty="0" smtClean="0"/>
              <a:t>澎</a:t>
            </a:r>
            <a:r>
              <a:rPr lang="zh-TW" altLang="en-US" sz="3600" dirty="0"/>
              <a:t>水汽車科  </a:t>
            </a:r>
            <a:r>
              <a:rPr lang="en-US" altLang="zh-TW" sz="3600" dirty="0"/>
              <a:t>(</a:t>
            </a:r>
            <a:r>
              <a:rPr lang="zh-TW" altLang="en-US" sz="3600" dirty="0"/>
              <a:t>選填人數與招生人數比</a:t>
            </a:r>
            <a:r>
              <a:rPr lang="en-US" altLang="zh-TW" sz="3600" dirty="0"/>
              <a:t>:</a:t>
            </a:r>
            <a:r>
              <a:rPr lang="en-US" altLang="zh-TW" sz="3600" dirty="0" smtClean="0"/>
              <a:t>127%)</a:t>
            </a:r>
            <a:endParaRPr lang="en-US" altLang="zh-TW" sz="3600" dirty="0"/>
          </a:p>
          <a:p>
            <a:r>
              <a:rPr lang="zh-TW" altLang="en-US" sz="3600" dirty="0" smtClean="0"/>
              <a:t>澎水輪機科  </a:t>
            </a:r>
            <a:r>
              <a:rPr lang="en-US" altLang="zh-TW" sz="3600" dirty="0"/>
              <a:t>(</a:t>
            </a:r>
            <a:r>
              <a:rPr lang="zh-TW" altLang="en-US" sz="3600" dirty="0"/>
              <a:t>選填人數與招生人數比</a:t>
            </a:r>
            <a:r>
              <a:rPr lang="en-US" altLang="zh-TW" sz="3600" dirty="0" smtClean="0"/>
              <a:t>:127%)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2313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招生名額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090946"/>
              </p:ext>
            </p:extLst>
          </p:nvPr>
        </p:nvGraphicFramePr>
        <p:xfrm>
          <a:off x="2589212" y="1462089"/>
          <a:ext cx="8915401" cy="444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491"/>
                <a:gridCol w="810491"/>
                <a:gridCol w="810491"/>
                <a:gridCol w="810491"/>
                <a:gridCol w="810491"/>
                <a:gridCol w="810491"/>
                <a:gridCol w="810491"/>
                <a:gridCol w="810491"/>
                <a:gridCol w="810491"/>
                <a:gridCol w="810491"/>
                <a:gridCol w="810491"/>
              </a:tblGrid>
              <a:tr h="111228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科別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馬高普通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馬高觀光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馬高商經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馬高資處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111228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招生名額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111228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科別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澎水汽車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澎水食品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澎水餐飲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澎水養殖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澎水電子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澎水資訊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澎水輪機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澎水航海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澎水航管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澎水漁業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11228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招生名額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3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五專免試入學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五專分北中南三區三個招生區</a:t>
            </a:r>
            <a:endParaRPr lang="en-US" altLang="zh-TW" sz="3200" dirty="0" smtClean="0"/>
          </a:p>
          <a:p>
            <a:r>
              <a:rPr lang="zh-TW" altLang="en-US" sz="3200" dirty="0" smtClean="0"/>
              <a:t>可以每區各報一間學校，但不得選科系。例如：你可同時報名北區的耕莘護理學校以及南區的輔英科技大學。但如果同時錄取，只能擇一報到。</a:t>
            </a:r>
            <a:endParaRPr lang="en-US" altLang="zh-TW" sz="3200" dirty="0" smtClean="0"/>
          </a:p>
          <a:p>
            <a:r>
              <a:rPr lang="zh-TW" altLang="en-US" sz="3200" dirty="0" smtClean="0"/>
              <a:t>五專報名可以跟高中職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含五專澎保名額</a:t>
            </a:r>
            <a:r>
              <a:rPr lang="en-US" altLang="zh-TW" sz="3200" dirty="0"/>
              <a:t>)</a:t>
            </a:r>
            <a:r>
              <a:rPr lang="zh-TW" altLang="en-US" sz="3200" dirty="0" smtClean="0"/>
              <a:t>報名同時報名，如果</a:t>
            </a:r>
            <a:r>
              <a:rPr lang="zh-TW" altLang="en-US" sz="3200" dirty="0"/>
              <a:t>皆</a:t>
            </a:r>
            <a:r>
              <a:rPr lang="zh-TW" altLang="en-US" sz="3200" dirty="0" smtClean="0"/>
              <a:t>錄取，只能擇一報到。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287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546</TotalTime>
  <Words>2291</Words>
  <Application>Microsoft Office PowerPoint</Application>
  <PresentationFormat>寬螢幕</PresentationFormat>
  <Paragraphs>431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華康行楷體W5</vt:lpstr>
      <vt:lpstr>微軟正黑體</vt:lpstr>
      <vt:lpstr>新細明體</vt:lpstr>
      <vt:lpstr>Arial</vt:lpstr>
      <vt:lpstr>Calibri</vt:lpstr>
      <vt:lpstr>Century Gothic</vt:lpstr>
      <vt:lpstr>Times New Roman</vt:lpstr>
      <vt:lpstr>Wingdings 3</vt:lpstr>
      <vt:lpstr>絲縷</vt:lpstr>
      <vt:lpstr>班級座位表</vt:lpstr>
      <vt:lpstr>12年國教升學管道宣導</vt:lpstr>
      <vt:lpstr>升學管道模式</vt:lpstr>
      <vt:lpstr>PowerPoint 簡報</vt:lpstr>
      <vt:lpstr>PowerPoint 簡報</vt:lpstr>
      <vt:lpstr>去年招生名額以及志願試填比例 *資料以全縣第一次志願試填為主</vt:lpstr>
      <vt:lpstr>免試熱門科系分析</vt:lpstr>
      <vt:lpstr>今年招生名額</vt:lpstr>
      <vt:lpstr>五專免試入學</vt:lpstr>
      <vt:lpstr>免試入學招生區</vt:lpstr>
      <vt:lpstr>免試入學跨區條件</vt:lpstr>
      <vt:lpstr>其他入學方式</vt:lpstr>
      <vt:lpstr>去年澎湖區開設之五專名額</vt:lpstr>
      <vt:lpstr>五專免試超額比序積分</vt:lpstr>
      <vt:lpstr>五專免試入學以及澎湖區五專招生名額比較</vt:lpstr>
      <vt:lpstr>技優生免試入學</vt:lpstr>
      <vt:lpstr>特色招生-藝才班</vt:lpstr>
      <vt:lpstr>一般高中/五專特色招生</vt:lpstr>
      <vt:lpstr>教育會考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12年國教升學管道宣導</dc:title>
  <dc:creator>Tony</dc:creator>
  <cp:lastModifiedBy>註冊組</cp:lastModifiedBy>
  <cp:revision>23</cp:revision>
  <cp:lastPrinted>2016-01-04T03:07:13Z</cp:lastPrinted>
  <dcterms:created xsi:type="dcterms:W3CDTF">2014-06-02T07:47:35Z</dcterms:created>
  <dcterms:modified xsi:type="dcterms:W3CDTF">2016-01-06T04:16:26Z</dcterms:modified>
</cp:coreProperties>
</file>